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2" r:id="rId4"/>
    <p:sldId id="258" r:id="rId5"/>
    <p:sldId id="263" r:id="rId6"/>
    <p:sldId id="259" r:id="rId7"/>
    <p:sldId id="266" r:id="rId8"/>
    <p:sldId id="264" r:id="rId9"/>
    <p:sldId id="273" r:id="rId10"/>
    <p:sldId id="275" r:id="rId11"/>
    <p:sldId id="260" r:id="rId12"/>
    <p:sldId id="274" r:id="rId13"/>
    <p:sldId id="276" r:id="rId14"/>
    <p:sldId id="277" r:id="rId15"/>
    <p:sldId id="261" r:id="rId16"/>
    <p:sldId id="278" r:id="rId17"/>
    <p:sldId id="262" r:id="rId18"/>
    <p:sldId id="267" r:id="rId19"/>
    <p:sldId id="271" r:id="rId20"/>
    <p:sldId id="268" r:id="rId21"/>
    <p:sldId id="270" r:id="rId22"/>
    <p:sldId id="28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9B0AA-5E97-4EDC-9323-B33779657F62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2E5C6-8D58-4084-8B6C-1ECF7D943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711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E5C6-8D58-4084-8B6C-1ECF7D9437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63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E5C6-8D58-4084-8B6C-1ECF7D9437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34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E5C6-8D58-4084-8B6C-1ECF7D9437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13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E5C6-8D58-4084-8B6C-1ECF7D9437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8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B8C33-7D6C-5AF7-FAA6-2B3CFE07A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1C20F-8104-1448-0CE2-93E9FAD6A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FC274-3DFB-5E51-76AF-1CF7243F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2CE54-205C-BF65-045D-B233FEA5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22B47-8759-1982-F043-8EA193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80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01972-09CF-DCE5-AA56-D3D3A4E9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8B3A60-3AA9-3554-BB74-2026F880B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C2DFF7-1F54-DB5D-26C7-9ACBEA70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11A550-83AF-7265-BA64-D3AC995F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44BFE-2014-B230-D1BA-275669C3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3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180C5E-B9C2-6C4E-7A9E-AC82884BD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CDE986-8EC0-27D3-632C-708BAAF0C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E613F-C40B-297A-DA59-9C942A46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6E4CC-51C2-DCF9-C788-36479FCC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127B6-A300-FF8F-AFEC-367A9756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0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FFD5D-580F-7812-7F36-2EF43902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477CAA-2D9E-BB91-D841-1194B2809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7DCBB-2E7D-977E-47C1-946A4A95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BA0DC-972D-10B0-23B6-E0FC848B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84ACA5-F255-1531-5FD5-8D5732A2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44587-B31B-8CF9-ABCD-79E693F0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93C281-F51E-35F7-30A2-B9191247E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7940C8-3198-9DC8-3E49-E90237EE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C6E30-3909-F7C6-9274-D31190DB6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C0B7E9-B129-8955-3B10-8E6EF6A8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79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E5F9E-3486-9D56-4859-1F366B8F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68BE1-F872-E084-CF8A-D6541E506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C875E2-1115-71A5-9BFC-382165ECC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53535-6053-3EF3-C49E-323EFF9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75970D-5759-FB1C-72CF-8092B8960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EF888A-37CF-DA1E-AD9D-269F48B0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00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DC440-0EFD-ACA7-84AE-B5302ACD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72C777-F8DB-597B-5837-82DA45703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E66A3B-0D73-1FAE-796A-F4B091E38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619ED6-EA5D-B1C3-A10F-964ED2CE7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6115B4-09E1-6716-084D-66A068ACB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7696A9-E584-C66A-671D-AB9355F0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994869-9E81-9B01-9511-73121810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9AFD80-95EB-4A4D-A4BE-7A9E4438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29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716B7-89DA-2A11-85B4-59A6DADD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0E63F6-34A5-0BC0-C4E2-C5F1FBE0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AB618F-D3EF-E047-8609-FAEE3050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B57179-4AE5-11CB-5DE7-C48EC839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4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243777-5603-2B29-604E-786E1B96A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5C77A0-3F65-8646-F26B-CF0AA2B8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D5564-8712-0DE0-F876-D091D57F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6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DBD9B-CAD1-54C5-78CF-CA8470D9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BF09B-739B-9DEC-29F6-70E05242C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A12FD6-B981-6AE6-DAFE-65DCFFD80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D3805-B08F-F67D-3CA1-D1794F3F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E16EC2-1DDE-F760-8C26-3D57EA47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C7A336-FBFE-DA3B-8E74-627473D9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85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6A70E-E2FE-7F09-201E-F567823D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6486B6-3688-4B8F-0AB1-610B91016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83222E-B9B3-7FC3-4BB5-840DEA4E1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C02289-5CD4-38FF-BDC7-5D8F5033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BC62E7-A1C5-7FED-A8CA-EA922137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059DEF-1D08-6A0C-0BB4-5053AC65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09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4A0B91-E97A-5BD0-D7F8-5A099037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E47C74-A2D3-1881-0D66-B180D1372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FB35F0-513D-D3B1-3D0F-A99802AEB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53ED27-7AE9-4960-AFF2-C3C1084F7551}" type="datetimeFigureOut">
              <a:rPr lang="ko-KR" altLang="en-US" smtClean="0"/>
              <a:t>2024. 6. 5.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99848-E7F5-5D47-A003-28F95EE8E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7D181-62DF-F078-4372-17C5E2930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73F9DF-DDEE-4AE5-920B-C9FE7A6F50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A0B5C-E55F-452C-CAEE-F046DEE62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Travel Route Planner using GA and solving TSP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325601-9B88-F36E-8406-8F08A1F24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Group 12</a:t>
            </a:r>
          </a:p>
          <a:p>
            <a:r>
              <a:rPr lang="en-US" altLang="ko-KR" dirty="0"/>
              <a:t>2019145081 </a:t>
            </a:r>
            <a:r>
              <a:rPr lang="en-US" altLang="ko-KR"/>
              <a:t>Taejun</a:t>
            </a:r>
            <a:r>
              <a:rPr lang="en-US" altLang="ko-KR" dirty="0"/>
              <a:t> Kang</a:t>
            </a:r>
          </a:p>
          <a:p>
            <a:r>
              <a:rPr lang="en-US" altLang="ko-KR" dirty="0"/>
              <a:t>2020147049 </a:t>
            </a:r>
            <a:r>
              <a:rPr lang="en-US" altLang="ko-KR" dirty="0" err="1"/>
              <a:t>Hyundong</a:t>
            </a:r>
            <a:r>
              <a:rPr lang="en-US" altLang="ko-KR" dirty="0"/>
              <a:t>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007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9CB0D-6D80-9CB8-03CB-DEEF72D2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 Comparison with Mid-Term PT</a:t>
            </a:r>
            <a:endParaRPr lang="ko-KR" altLang="en-US" b="1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237BB85-38A1-CBF8-071F-ECB101BD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274" y="1443357"/>
            <a:ext cx="5157787" cy="82391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Mid-Term PT (solved without stay time)</a:t>
            </a:r>
            <a:endParaRPr lang="ko-KR" altLang="en-US" sz="2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33DA49B-2B20-73EE-5FD1-CA0B0977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7575" y="1435421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Suggestion (with stay time)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0245CC-384F-9F4F-2C7E-7592840C933A}"/>
              </a:ext>
            </a:extLst>
          </p:cNvPr>
          <p:cNvSpPr txBox="1"/>
          <p:nvPr/>
        </p:nvSpPr>
        <p:spPr>
          <a:xfrm>
            <a:off x="593274" y="4579933"/>
            <a:ext cx="4861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Low fluctuation between days.</a:t>
            </a:r>
          </a:p>
          <a:p>
            <a:r>
              <a:rPr lang="en-US" altLang="ko-KR" dirty="0"/>
              <a:t>Min. 1hour 52min</a:t>
            </a:r>
          </a:p>
          <a:p>
            <a:r>
              <a:rPr lang="en-US" altLang="ko-KR" dirty="0"/>
              <a:t>Max. 2hour 5min for travel time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Enough time for sight-seeing (Estimation)</a:t>
            </a:r>
            <a:endParaRPr lang="en-US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10D6360-68D2-7B02-9717-0A4F03186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87143" y="2444028"/>
            <a:ext cx="5893277" cy="1969943"/>
          </a:xfrm>
        </p:spPr>
      </p:pic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5897A3CD-002C-9A33-C49F-FBA7D737D5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3274" y="2444028"/>
            <a:ext cx="5219243" cy="196994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793251-48EE-09F4-8ECD-085A85FE8A0F}"/>
              </a:ext>
            </a:extLst>
          </p:cNvPr>
          <p:cNvSpPr txBox="1"/>
          <p:nvPr/>
        </p:nvSpPr>
        <p:spPr>
          <a:xfrm>
            <a:off x="5987142" y="4579933"/>
            <a:ext cx="5893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 fluctuation between days.</a:t>
            </a:r>
          </a:p>
          <a:p>
            <a:r>
              <a:rPr lang="en-US" altLang="ko-KR" dirty="0"/>
              <a:t>Min. 11hour 11min</a:t>
            </a:r>
          </a:p>
          <a:p>
            <a:r>
              <a:rPr lang="en-US" altLang="ko-KR" dirty="0"/>
              <a:t>Max. 11hour 58min for travel time and sightseeing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We can find out that there actually is enough time for both travelling between attractions and sightseeing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20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9CB0D-6D80-9CB8-03CB-DEEF72D2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 Comparison with Mid-Term PT</a:t>
            </a:r>
            <a:endParaRPr lang="ko-KR" altLang="en-US" b="1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237BB85-38A1-CBF8-071F-ECB101BD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274" y="1443357"/>
            <a:ext cx="5157787" cy="82391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Mid-Term PT (after adding stay time)</a:t>
            </a:r>
            <a:endParaRPr lang="ko-KR" altLang="en-US" sz="200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33DA49B-2B20-73EE-5FD1-CA0B0977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97575" y="1435421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Suggestion (with stay time)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0245CC-384F-9F4F-2C7E-7592840C933A}"/>
              </a:ext>
            </a:extLst>
          </p:cNvPr>
          <p:cNvSpPr txBox="1"/>
          <p:nvPr/>
        </p:nvSpPr>
        <p:spPr>
          <a:xfrm>
            <a:off x="593275" y="4579933"/>
            <a:ext cx="5009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Increased fluctuation between days.</a:t>
            </a:r>
          </a:p>
          <a:p>
            <a:r>
              <a:rPr lang="en-US" altLang="ko-KR" dirty="0"/>
              <a:t>Min. 7hour 43min</a:t>
            </a:r>
          </a:p>
          <a:p>
            <a:r>
              <a:rPr lang="en-US" altLang="ko-KR" dirty="0"/>
              <a:t>Max. 20hour for travel time and sightseeing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20 hours for travel time and sightseeing for a day might be inappropriate.</a:t>
            </a:r>
            <a:endParaRPr lang="en-US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10D6360-68D2-7B02-9717-0A4F03186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87143" y="2444028"/>
            <a:ext cx="5893277" cy="196994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793251-48EE-09F4-8ECD-085A85FE8A0F}"/>
              </a:ext>
            </a:extLst>
          </p:cNvPr>
          <p:cNvSpPr txBox="1"/>
          <p:nvPr/>
        </p:nvSpPr>
        <p:spPr>
          <a:xfrm>
            <a:off x="5987142" y="4579933"/>
            <a:ext cx="5893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 fluctuation between days.</a:t>
            </a:r>
          </a:p>
          <a:p>
            <a:r>
              <a:rPr lang="en-US" altLang="ko-KR" dirty="0"/>
              <a:t>Min. 11hour 11min</a:t>
            </a:r>
          </a:p>
          <a:p>
            <a:r>
              <a:rPr lang="en-US" altLang="ko-KR" dirty="0"/>
              <a:t>Max. 11hour 58min for travel time and sightseeing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We can find out that there actually is enough time for both travelling between attractions and sightseeing</a:t>
            </a:r>
            <a:endParaRPr lang="en-US" altLang="ko-KR" dirty="0"/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45B59773-DCE5-301E-92FC-01CD7C7739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93274" y="2343225"/>
            <a:ext cx="5157787" cy="2160751"/>
          </a:xfrm>
        </p:spPr>
      </p:pic>
    </p:spTree>
    <p:extLst>
      <p:ext uri="{BB962C8B-B14F-4D97-AF65-F5344CB8AC3E}">
        <p14:creationId xmlns:p14="http://schemas.microsoft.com/office/powerpoint/2010/main" val="57295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9CB0D-6D80-9CB8-03CB-DEEF72D2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Result Comparison with Paper</a:t>
            </a:r>
            <a:endParaRPr lang="ko-KR" altLang="en-US" b="1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237BB85-38A1-CBF8-071F-ECB101BD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23" y="1668054"/>
            <a:ext cx="5157787" cy="823912"/>
          </a:xfrm>
        </p:spPr>
        <p:txBody>
          <a:bodyPr/>
          <a:lstStyle/>
          <a:p>
            <a:r>
              <a:rPr lang="en-US" altLang="ko-KR" dirty="0"/>
              <a:t>Paper (K-means Clustering)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33DA49B-2B20-73EE-5FD1-CA0B0977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68054"/>
            <a:ext cx="5183188" cy="823912"/>
          </a:xfrm>
        </p:spPr>
        <p:txBody>
          <a:bodyPr/>
          <a:lstStyle/>
          <a:p>
            <a:r>
              <a:rPr lang="en-US" altLang="ko-KR" dirty="0"/>
              <a:t>Suggestion (GA)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0245CC-384F-9F4F-2C7E-7592840C933A}"/>
              </a:ext>
            </a:extLst>
          </p:cNvPr>
          <p:cNvSpPr txBox="1"/>
          <p:nvPr/>
        </p:nvSpPr>
        <p:spPr>
          <a:xfrm>
            <a:off x="126523" y="4493611"/>
            <a:ext cx="5781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High fluctuation between days and infeasible solution.</a:t>
            </a:r>
          </a:p>
          <a:p>
            <a:r>
              <a:rPr lang="en-US" altLang="ko-KR" dirty="0"/>
              <a:t>Min. 6hour 49min</a:t>
            </a:r>
          </a:p>
          <a:p>
            <a:r>
              <a:rPr lang="en-US" altLang="ko-KR" dirty="0"/>
              <a:t>Max. 29hour 31min for travel time and sightseeing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In case of maximum time, it exceeds 24hours which means it is not appropriate for one-day plan.</a:t>
            </a:r>
            <a:endParaRPr lang="en-US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10D6360-68D2-7B02-9717-0A4F031861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4035" y="2501491"/>
            <a:ext cx="5534048" cy="184986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793251-48EE-09F4-8ECD-085A85FE8A0F}"/>
              </a:ext>
            </a:extLst>
          </p:cNvPr>
          <p:cNvSpPr txBox="1"/>
          <p:nvPr/>
        </p:nvSpPr>
        <p:spPr>
          <a:xfrm>
            <a:off x="6172200" y="4493611"/>
            <a:ext cx="5893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 fluctuation between days and feasible solutions.</a:t>
            </a:r>
          </a:p>
          <a:p>
            <a:r>
              <a:rPr lang="en-US" altLang="ko-KR" dirty="0"/>
              <a:t>Min. 11hour 11min</a:t>
            </a:r>
          </a:p>
          <a:p>
            <a:r>
              <a:rPr lang="en-US" altLang="ko-KR" dirty="0"/>
              <a:t>Max. 11hour 58min for travel time and sightseeing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We can find out that there is enough time for both travelling between attractions and sightseeing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79D2741-7409-269A-DFFA-1CA54BB354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6523" y="2506645"/>
            <a:ext cx="5781444" cy="18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6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9CB0D-6D80-9CB8-03CB-DEEF72D2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2982"/>
            <a:ext cx="10515600" cy="1325563"/>
          </a:xfrm>
        </p:spPr>
        <p:txBody>
          <a:bodyPr/>
          <a:lstStyle/>
          <a:p>
            <a:r>
              <a:rPr lang="en-US" altLang="ko-KR" b="1" dirty="0"/>
              <a:t>Hyperparameter Tuning</a:t>
            </a:r>
            <a:endParaRPr lang="ko-KR" altLang="en-US" b="1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33DA49B-2B20-73EE-5FD1-CA0B0977F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52764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dirty="0"/>
              <a:t>Candidates of Alpha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7B9F7185-63AE-07F2-6E65-65F7BF11CC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7130" y="1885271"/>
            <a:ext cx="5157787" cy="31858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6D4CDF-F499-23DE-C538-1D3E066D7840}"/>
                  </a:ext>
                </a:extLst>
              </p:cNvPr>
              <p:cNvSpPr txBox="1"/>
              <p:nvPr/>
            </p:nvSpPr>
            <p:spPr>
              <a:xfrm>
                <a:off x="846751" y="1283432"/>
                <a:ext cx="10650901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ym typeface="Wingdings" panose="05000000000000000000" pitchFamily="2" charset="2"/>
                  </a:rPr>
                  <a:t>Fitness Function: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800" dirty="0">
                    <a:sym typeface="Wingdings" panose="05000000000000000000" pitchFamily="2" charset="2"/>
                  </a:rPr>
                  <a:t> Total Time of Travel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ko-KR" altLang="en-US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ko-KR" sz="18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800" dirty="0">
                    <a:sym typeface="Wingdings" panose="05000000000000000000" pitchFamily="2" charset="2"/>
                  </a:rPr>
                  <a:t> Deviation between Travel Time Each Day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6D4CDF-F499-23DE-C538-1D3E066D7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51" y="1283432"/>
                <a:ext cx="10650901" cy="369332"/>
              </a:xfrm>
              <a:prstGeom prst="rect">
                <a:avLst/>
              </a:prstGeom>
              <a:blipFill>
                <a:blip r:embed="rId4"/>
                <a:stretch>
                  <a:fillRect l="-51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텍스트 개체 틀 11">
                <a:extLst>
                  <a:ext uri="{FF2B5EF4-FFF2-40B4-BE49-F238E27FC236}">
                    <a16:creationId xmlns:a16="http://schemas.microsoft.com/office/drawing/2014/main" id="{91E37BA8-D05A-D7CA-CFC9-4A5575B1C0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8262" y="4085765"/>
                <a:ext cx="5183188" cy="82391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altLang="ko-KR" dirty="0"/>
                  <a:t>=0.6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텍스트 개체 틀 11">
                <a:extLst>
                  <a:ext uri="{FF2B5EF4-FFF2-40B4-BE49-F238E27FC236}">
                    <a16:creationId xmlns:a16="http://schemas.microsoft.com/office/drawing/2014/main" id="{91E37BA8-D05A-D7CA-CFC9-4A5575B1C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262" y="4085765"/>
                <a:ext cx="5183188" cy="823912"/>
              </a:xfrm>
              <a:prstGeom prst="rect">
                <a:avLst/>
              </a:prstGeom>
              <a:blipFill>
                <a:blip r:embed="rId5"/>
                <a:stretch>
                  <a:fillRect b="-17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내용 개체 틀 9">
            <a:extLst>
              <a:ext uri="{FF2B5EF4-FFF2-40B4-BE49-F238E27FC236}">
                <a16:creationId xmlns:a16="http://schemas.microsoft.com/office/drawing/2014/main" id="{D76C4FDB-47A7-4AF6-B834-96079B2E0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682" y="2548842"/>
            <a:ext cx="5183188" cy="2360835"/>
          </a:xfrm>
          <a:prstGeom prst="rect">
            <a:avLst/>
          </a:prstGeom>
        </p:spPr>
      </p:pic>
      <p:pic>
        <p:nvPicPr>
          <p:cNvPr id="32" name="내용 개체 틀 7">
            <a:extLst>
              <a:ext uri="{FF2B5EF4-FFF2-40B4-BE49-F238E27FC236}">
                <a16:creationId xmlns:a16="http://schemas.microsoft.com/office/drawing/2014/main" id="{1EF4189F-4B65-A496-165F-5D096708C4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794429" y="5131378"/>
            <a:ext cx="5183188" cy="10935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1EC6B59-D695-8220-1C8E-403725C1AC74}"/>
              </a:ext>
            </a:extLst>
          </p:cNvPr>
          <p:cNvSpPr txBox="1"/>
          <p:nvPr/>
        </p:nvSpPr>
        <p:spPr>
          <a:xfrm>
            <a:off x="6172201" y="5001775"/>
            <a:ext cx="5249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Alpha = 0.3~0.4</a:t>
            </a:r>
          </a:p>
          <a:p>
            <a:r>
              <a:rPr lang="en-US" altLang="ko-KR" dirty="0"/>
              <a:t>     Total Travel Time Std. Dev/Alpha increased             </a:t>
            </a:r>
          </a:p>
          <a:p>
            <a:r>
              <a:rPr lang="en-US" altLang="ko-KR" dirty="0"/>
              <a:t>     rapidly right after this point </a:t>
            </a:r>
          </a:p>
          <a:p>
            <a:r>
              <a:rPr lang="en-US" altLang="ko-KR" dirty="0"/>
              <a:t>- Alpha = 0.6</a:t>
            </a:r>
          </a:p>
          <a:p>
            <a:r>
              <a:rPr lang="en-US" altLang="ko-KR" dirty="0"/>
              <a:t>     As two graphs intersect at alpha = 0.6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15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95FBB-DAC5-4699-D491-CD4874DD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80502"/>
            <a:ext cx="10515600" cy="1325563"/>
          </a:xfrm>
        </p:spPr>
        <p:txBody>
          <a:bodyPr/>
          <a:lstStyle/>
          <a:p>
            <a:r>
              <a:rPr lang="en-US" altLang="ko-KR" b="1" dirty="0"/>
              <a:t>Hyperparameter Tuning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72C37BC-36E7-1917-5EBE-F8B0F8EF8C0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9788" y="1476761"/>
                <a:ext cx="5157787" cy="8239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altLang="ko-KR" dirty="0"/>
                  <a:t>=0.3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472C37BC-36E7-1917-5EBE-F8B0F8EF8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9788" y="1476761"/>
                <a:ext cx="5157787" cy="823912"/>
              </a:xfrm>
              <a:blipFill>
                <a:blip r:embed="rId2"/>
                <a:stretch>
                  <a:fillRect b="-17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A41EFFA-C617-B82B-12B1-63E8E20D8B45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6169024" y="1476761"/>
                <a:ext cx="5183188" cy="82391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altLang="ko-KR" dirty="0"/>
                  <a:t>=0.6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텍스트 개체 틀 4">
                <a:extLst>
                  <a:ext uri="{FF2B5EF4-FFF2-40B4-BE49-F238E27FC236}">
                    <a16:creationId xmlns:a16="http://schemas.microsoft.com/office/drawing/2014/main" id="{5A41EFFA-C617-B82B-12B1-63E8E20D8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6169024" y="1476761"/>
                <a:ext cx="5183188" cy="823912"/>
              </a:xfrm>
              <a:blipFill>
                <a:blip r:embed="rId3"/>
                <a:stretch>
                  <a:fillRect b="-17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내용 개체 틀 23">
            <a:extLst>
              <a:ext uri="{FF2B5EF4-FFF2-40B4-BE49-F238E27FC236}">
                <a16:creationId xmlns:a16="http://schemas.microsoft.com/office/drawing/2014/main" id="{838C66FE-5654-3906-5BB3-3C22666165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6612" y="2533061"/>
            <a:ext cx="5157787" cy="2092830"/>
          </a:xfrm>
        </p:spPr>
      </p:pic>
      <p:pic>
        <p:nvPicPr>
          <p:cNvPr id="27" name="내용 개체 틀 26">
            <a:extLst>
              <a:ext uri="{FF2B5EF4-FFF2-40B4-BE49-F238E27FC236}">
                <a16:creationId xmlns:a16="http://schemas.microsoft.com/office/drawing/2014/main" id="{930E9510-74FA-6C8F-E372-2C39DD484E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97603" y="2533061"/>
            <a:ext cx="5183188" cy="17660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4EF65D-52E4-B6E9-2A19-3F386907A6AB}"/>
              </a:ext>
            </a:extLst>
          </p:cNvPr>
          <p:cNvSpPr txBox="1"/>
          <p:nvPr/>
        </p:nvSpPr>
        <p:spPr>
          <a:xfrm>
            <a:off x="6095999" y="4898571"/>
            <a:ext cx="525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mean value reduced a lot, but it leads to large variance, making infeasible solution.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24C99D-2E91-A428-8BCB-9A0F3170F95D}"/>
              </a:ext>
            </a:extLst>
          </p:cNvPr>
          <p:cNvSpPr txBox="1"/>
          <p:nvPr/>
        </p:nvSpPr>
        <p:spPr>
          <a:xfrm>
            <a:off x="787398" y="4898571"/>
            <a:ext cx="525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Shows feasible solutions in an acceptable </a:t>
            </a:r>
          </a:p>
          <a:p>
            <a:r>
              <a:rPr lang="en-US" altLang="ko-KR" dirty="0"/>
              <a:t>Avg. traveling time and its Std. Dev.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2D6DA5-C39B-90C2-4DCA-5AA7E3BA5A04}"/>
                  </a:ext>
                </a:extLst>
              </p:cNvPr>
              <p:cNvSpPr txBox="1"/>
              <p:nvPr/>
            </p:nvSpPr>
            <p:spPr>
              <a:xfrm>
                <a:off x="1487712" y="5846544"/>
                <a:ext cx="92165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We have to find appropriate value of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altLang="ko-KR" dirty="0"/>
                  <a:t>. In this case, we can see that focusing on the Std. Dev slightly more than Avg. by decreasing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altLang="ko-KR" dirty="0"/>
                  <a:t> leads to a better result.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2D6DA5-C39B-90C2-4DCA-5AA7E3BA5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712" y="5846544"/>
                <a:ext cx="9216573" cy="646331"/>
              </a:xfrm>
              <a:prstGeom prst="rect">
                <a:avLst/>
              </a:prstGeom>
              <a:blipFill>
                <a:blip r:embed="rId6"/>
                <a:stretch>
                  <a:fillRect l="-529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E466B8-D50E-D98A-2064-E2B8EAB78F8F}"/>
                  </a:ext>
                </a:extLst>
              </p:cNvPr>
              <p:cNvSpPr txBox="1"/>
              <p:nvPr/>
            </p:nvSpPr>
            <p:spPr>
              <a:xfrm>
                <a:off x="846751" y="1283432"/>
                <a:ext cx="10650901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ym typeface="Wingdings" panose="05000000000000000000" pitchFamily="2" charset="2"/>
                  </a:rPr>
                  <a:t>Fitness Function: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800" dirty="0">
                    <a:sym typeface="Wingdings" panose="05000000000000000000" pitchFamily="2" charset="2"/>
                  </a:rPr>
                  <a:t> Total Time of Travel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ko-KR" altLang="en-US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ko-KR" sz="18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800" dirty="0">
                    <a:sym typeface="Wingdings" panose="05000000000000000000" pitchFamily="2" charset="2"/>
                  </a:rPr>
                  <a:t> Deviation between Travel Time Each Day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E466B8-D50E-D98A-2064-E2B8EAB78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51" y="1283432"/>
                <a:ext cx="10650901" cy="369332"/>
              </a:xfrm>
              <a:prstGeom prst="rect">
                <a:avLst/>
              </a:prstGeom>
              <a:blipFill>
                <a:blip r:embed="rId7"/>
                <a:stretch>
                  <a:fillRect l="-51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91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B089C-41CF-54EF-83C6-8B9BDD0E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Conclusion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329EB-BAB8-DB9D-1113-9391BE143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 found out that clustering using GA gave better tour plan than the source paper.</a:t>
            </a:r>
          </a:p>
          <a:p>
            <a:r>
              <a:rPr lang="en-US" altLang="ko-KR" dirty="0"/>
              <a:t>We also found out that including stay time during solving is important for getting ideal travel plan.</a:t>
            </a:r>
          </a:p>
          <a:p>
            <a:r>
              <a:rPr lang="en-US" altLang="ko-KR" dirty="0"/>
              <a:t>We explained the correlation of Average traveling time and Std. Dev of traveling time</a:t>
            </a:r>
            <a:r>
              <a:rPr lang="ko-KR" altLang="en-US" dirty="0"/>
              <a:t> </a:t>
            </a:r>
            <a:r>
              <a:rPr lang="en-US" altLang="ko-KR" dirty="0"/>
              <a:t>with the Alpha value.</a:t>
            </a:r>
          </a:p>
          <a:p>
            <a:r>
              <a:rPr lang="en-US" altLang="ko-KR" dirty="0"/>
              <a:t>We suggested reasonable Alpha value that gives best result considering both Avg, Std. Dev.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9057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DA3BB-6F9C-6B32-0D7E-68BC3596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b="1" dirty="0">
                <a:latin typeface="+mj-lt"/>
              </a:rPr>
              <a:t>Limitation and 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42D1EA-951A-DD11-CD3D-F529B9F9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We might also have to consider the opening time window of tourist attractions.</a:t>
            </a:r>
            <a:endParaRPr lang="ko-KR" altLang="en-US" dirty="0"/>
          </a:p>
          <a:p>
            <a:r>
              <a:rPr lang="en-US" altLang="ko-KR" dirty="0"/>
              <a:t>As the travel time and cost varies depending on the time window and on the choice of means of transportation. </a:t>
            </a:r>
          </a:p>
          <a:p>
            <a:r>
              <a:rPr lang="en-US" altLang="ko-KR" dirty="0"/>
              <a:t>We attempted to use Naver Map API to construct data considering real-time and multiple transportations, but it was not included in the current presentation stage.</a:t>
            </a:r>
          </a:p>
          <a:p>
            <a:r>
              <a:rPr lang="en-US" altLang="ko-KR" dirty="0"/>
              <a:t>Because Naver Map API deleted public transportation data and using other methods might cause some legal problems.</a:t>
            </a:r>
          </a:p>
          <a:p>
            <a:r>
              <a:rPr lang="en-US" altLang="ko-KR" dirty="0"/>
              <a:t>By getting admission for the data matter, we might try to implement these real-time and multi transportation terms.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44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B35B-5C4C-E08B-7C6E-ECA5FDC4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Reference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CAA13-7508-6B8A-6CB1-C81B5650D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Rani, S., 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Kholidah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K. N., &amp; Huda, S. N. (2018). A Development of Travel Itinerary Planning Application using Traveling Salesman Problem and K-Means Clustering Approach. In Proceedings of the 2018 7th International Conference on Software and Computer Applications (ICSCA '18) (pp. 327–331). </a:t>
            </a:r>
            <a:r>
              <a:rPr lang="en-US" altLang="ko-KR" sz="1400" dirty="0">
                <a:highlight>
                  <a:srgbClr val="FFFFFF"/>
                </a:highlight>
                <a:latin typeface="Söhne"/>
              </a:rPr>
              <a:t>https://doi.org/10.1145/3185089.3185142</a:t>
            </a:r>
            <a:endParaRPr lang="en-US" altLang="ko-KR" sz="1400" b="0" i="0" u="none" strike="noStrike" dirty="0"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None/>
            </a:pPr>
            <a:r>
              <a:rPr lang="en-US" altLang="ko-KR" sz="1400" dirty="0">
                <a:highlight>
                  <a:srgbClr val="FFFFFF"/>
                </a:highlight>
                <a:latin typeface="Roboto" panose="02000000000000000000" pitchFamily="2" charset="0"/>
              </a:rPr>
              <a:t>https://data.seoul.go.kr/dataList/OA-21050/S/1/datasetView.do</a:t>
            </a:r>
            <a:endParaRPr lang="en-US" altLang="ko-KR" sz="1400" dirty="0">
              <a:solidFill>
                <a:srgbClr val="212121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ko-KR" sz="1400" dirty="0">
                <a:highlight>
                  <a:srgbClr val="FFFFFF"/>
                </a:highlight>
                <a:latin typeface="Roboto" panose="02000000000000000000" pitchFamily="2" charset="0"/>
              </a:rPr>
              <a:t>https://www.google.co.kr/maps/?hl=ko</a:t>
            </a:r>
          </a:p>
          <a:p>
            <a:pPr marL="0" indent="0">
              <a:buNone/>
            </a:pPr>
            <a:r>
              <a:rPr lang="en-US" altLang="ko-KR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https://openapi.sk.com/products/detail?svcSeq=57&amp;menuSeq=297</a:t>
            </a:r>
            <a:endParaRPr lang="en-US" altLang="ko-KR" sz="1400" dirty="0"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ko-KR" sz="1400" dirty="0"/>
              <a:t>https://www.code.go.kr/stdcode/regCodeL.do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066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AFC36-CFFB-090E-947A-FC069715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Appendix 1 – Original paper code</a:t>
            </a:r>
            <a:endParaRPr lang="ko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451CF45-4CB8-7346-76D4-1719B979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03" t="6555" r="7027" b="7712"/>
          <a:stretch/>
        </p:blipFill>
        <p:spPr>
          <a:xfrm rot="16200000">
            <a:off x="3417598" y="315849"/>
            <a:ext cx="5356803" cy="7527474"/>
          </a:xfrm>
        </p:spPr>
      </p:pic>
    </p:spTree>
    <p:extLst>
      <p:ext uri="{BB962C8B-B14F-4D97-AF65-F5344CB8AC3E}">
        <p14:creationId xmlns:p14="http://schemas.microsoft.com/office/powerpoint/2010/main" val="339933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A5FA8-0697-7353-AB07-7B7229E6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Appendix 2 – Proposed code (GA)</a:t>
            </a:r>
            <a:endParaRPr lang="ko-KR" altLang="en-US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3B2BB7F-FA39-DA3A-E766-98D59D30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69415" y="-1964584"/>
            <a:ext cx="5453169" cy="12191999"/>
          </a:xfrm>
        </p:spPr>
      </p:pic>
    </p:spTree>
    <p:extLst>
      <p:ext uri="{BB962C8B-B14F-4D97-AF65-F5344CB8AC3E}">
        <p14:creationId xmlns:p14="http://schemas.microsoft.com/office/powerpoint/2010/main" val="15391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06971-F771-A998-D2CA-BEAFD1F1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37206-321D-2567-B5B5-7553DDCBB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Contribution of the Source Paper</a:t>
            </a:r>
          </a:p>
          <a:p>
            <a:r>
              <a:rPr lang="en-US" altLang="ko-KR" dirty="0"/>
              <a:t>Contribution of the Mid-Term</a:t>
            </a:r>
            <a:r>
              <a:rPr lang="ko-KR" altLang="en-US" dirty="0"/>
              <a:t> </a:t>
            </a:r>
            <a:r>
              <a:rPr lang="en-US" altLang="ko-KR" dirty="0"/>
              <a:t>PT</a:t>
            </a:r>
          </a:p>
          <a:p>
            <a:r>
              <a:rPr lang="en-US" altLang="ko-KR" dirty="0"/>
              <a:t>Limitation of the Mid-Term PT</a:t>
            </a:r>
          </a:p>
          <a:p>
            <a:r>
              <a:rPr lang="en-US" altLang="ko-KR" dirty="0"/>
              <a:t>Extension</a:t>
            </a:r>
          </a:p>
          <a:p>
            <a:r>
              <a:rPr lang="en-US" altLang="ko-KR" dirty="0"/>
              <a:t>Data</a:t>
            </a:r>
          </a:p>
          <a:p>
            <a:r>
              <a:rPr lang="en-US" altLang="ko-KR" dirty="0"/>
              <a:t>Result Comparison</a:t>
            </a:r>
          </a:p>
          <a:p>
            <a:r>
              <a:rPr lang="en-US" altLang="ko-KR" dirty="0"/>
              <a:t>Conclusion</a:t>
            </a:r>
          </a:p>
          <a:p>
            <a:r>
              <a:rPr lang="en-US" altLang="ko-KR" dirty="0"/>
              <a:t>Limitations and Future Work</a:t>
            </a:r>
          </a:p>
          <a:p>
            <a:r>
              <a:rPr lang="en-US" altLang="ko-KR" dirty="0"/>
              <a:t>Reference</a:t>
            </a:r>
          </a:p>
          <a:p>
            <a:r>
              <a:rPr lang="en-US" altLang="ko-KR" dirty="0"/>
              <a:t>Appendix(Code)</a:t>
            </a:r>
          </a:p>
        </p:txBody>
      </p:sp>
      <p:pic>
        <p:nvPicPr>
          <p:cNvPr id="2050" name="Picture 2" descr="지도 ">
            <a:extLst>
              <a:ext uri="{FF2B5EF4-FFF2-40B4-BE49-F238E27FC236}">
                <a16:creationId xmlns:a16="http://schemas.microsoft.com/office/drawing/2014/main" id="{35F3ED4E-9046-A7C8-CB25-0DB9B9022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171" y="2162401"/>
            <a:ext cx="2533197" cy="253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569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A5FA8-0697-7353-AB07-7B7229E6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Appendix 2 – Proposed code (GA)</a:t>
            </a:r>
            <a:endParaRPr lang="ko-KR" altLang="en-US" b="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68915F8-ABFC-25E9-5AEE-00B22B1C3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370885" y="-1124915"/>
            <a:ext cx="5450231" cy="10515599"/>
          </a:xfrm>
        </p:spPr>
      </p:pic>
    </p:spTree>
    <p:extLst>
      <p:ext uri="{BB962C8B-B14F-4D97-AF65-F5344CB8AC3E}">
        <p14:creationId xmlns:p14="http://schemas.microsoft.com/office/powerpoint/2010/main" val="2188137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A5FA8-0697-7353-AB07-7B7229E6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Appendix 3 – Proposed code (Alpha fitting)</a:t>
            </a:r>
            <a:endParaRPr lang="ko-KR" altLang="en-US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BD25E47-C64C-06AF-601B-F230D4174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497802" y="21686"/>
            <a:ext cx="5196395" cy="8534400"/>
          </a:xfrm>
        </p:spPr>
      </p:pic>
    </p:spTree>
    <p:extLst>
      <p:ext uri="{BB962C8B-B14F-4D97-AF65-F5344CB8AC3E}">
        <p14:creationId xmlns:p14="http://schemas.microsoft.com/office/powerpoint/2010/main" val="4221026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A5FA8-0697-7353-AB07-7B7229E6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Appendix 3 – Proposed code (Alpha fitting)</a:t>
            </a:r>
            <a:endParaRPr lang="ko-KR" altLang="en-US" b="1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7EAD131-8F79-91BA-6751-A9D8609B4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517686" y="45143"/>
            <a:ext cx="5156627" cy="8469086"/>
          </a:xfrm>
        </p:spPr>
      </p:pic>
    </p:spTree>
    <p:extLst>
      <p:ext uri="{BB962C8B-B14F-4D97-AF65-F5344CB8AC3E}">
        <p14:creationId xmlns:p14="http://schemas.microsoft.com/office/powerpoint/2010/main" val="25490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9DB7C-B61F-36F4-D0E1-5D2F52F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Contribution of the Source Paper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CD850-D132-CB2D-C356-9A94754D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4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 Development of Travel Itinerary Planning Application using Traveling Salesman Problem and K-Means Clustering Approach. - Rani, S., </a:t>
            </a:r>
            <a:r>
              <a:rPr lang="en-US" altLang="ko-KR" sz="2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Kholidah</a:t>
            </a:r>
            <a:r>
              <a:rPr lang="en-US" altLang="ko-KR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K. N., &amp; Huda, S. N.</a:t>
            </a:r>
            <a:endParaRPr lang="en-US" altLang="ko-KR" sz="2400" dirty="0"/>
          </a:p>
          <a:p>
            <a:r>
              <a:rPr lang="en-US" altLang="ko-KR" dirty="0"/>
              <a:t>Algorithm for making travel itinerary using TSP and k-means  clustering technique is proposed.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4C2E7-7731-4162-BCB5-93F13B45FF29}"/>
              </a:ext>
            </a:extLst>
          </p:cNvPr>
          <p:cNvSpPr txBox="1"/>
          <p:nvPr/>
        </p:nvSpPr>
        <p:spPr>
          <a:xfrm>
            <a:off x="0" y="6488668"/>
            <a:ext cx="11538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https://www.ejable.com/tech-corner/ai-machine-learning-and-deep-learning/k-means-clustering/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B42B29-95FF-784B-6D94-2894A4661FDC}"/>
              </a:ext>
            </a:extLst>
          </p:cNvPr>
          <p:cNvGrpSpPr/>
          <p:nvPr/>
        </p:nvGrpSpPr>
        <p:grpSpPr>
          <a:xfrm>
            <a:off x="2080963" y="3429000"/>
            <a:ext cx="8030074" cy="2477152"/>
            <a:chOff x="2046630" y="3429000"/>
            <a:chExt cx="8030074" cy="24771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93CD056-E3D9-605F-285F-0B9A9381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6630" y="3429000"/>
              <a:ext cx="5143764" cy="2444876"/>
            </a:xfrm>
            <a:prstGeom prst="rect">
              <a:avLst/>
            </a:prstGeom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D73DDA82-CB68-43AD-A3E4-86EB0C085995}"/>
                </a:ext>
              </a:extLst>
            </p:cNvPr>
            <p:cNvSpPr/>
            <p:nvPr/>
          </p:nvSpPr>
          <p:spPr>
            <a:xfrm>
              <a:off x="7190394" y="4773246"/>
              <a:ext cx="723635" cy="153874"/>
            </a:xfrm>
            <a:prstGeom prst="rightArrow">
              <a:avLst>
                <a:gd name="adj1" fmla="val 50000"/>
                <a:gd name="adj2" fmla="val 254399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3D387F-1212-BA0C-ED62-3726EE7A78A2}"/>
                </a:ext>
              </a:extLst>
            </p:cNvPr>
            <p:cNvSpPr txBox="1"/>
            <p:nvPr/>
          </p:nvSpPr>
          <p:spPr>
            <a:xfrm>
              <a:off x="7217968" y="4432728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TSP</a:t>
              </a:r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9E17F9C-84A9-785E-638C-3537D0166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3943" y="3772442"/>
              <a:ext cx="2152761" cy="21337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77A477-C339-EDE2-11E8-18ED8E741493}"/>
                </a:ext>
              </a:extLst>
            </p:cNvPr>
            <p:cNvSpPr txBox="1"/>
            <p:nvPr/>
          </p:nvSpPr>
          <p:spPr>
            <a:xfrm>
              <a:off x="8217227" y="3443855"/>
              <a:ext cx="1566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Travel Routes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472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9DB7C-B61F-36F4-D0E1-5D2F52F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Contribution of the Mid-Term PT</a:t>
            </a:r>
            <a:endParaRPr lang="ko-KR" altLang="en-US" b="1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CCD850-D132-CB2D-C356-9A94754D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707"/>
            <a:ext cx="4958327" cy="4351338"/>
          </a:xfrm>
        </p:spPr>
        <p:txBody>
          <a:bodyPr/>
          <a:lstStyle/>
          <a:p>
            <a:r>
              <a:rPr lang="en-US" altLang="ko-KR" dirty="0"/>
              <a:t>Clusters are formed based only on the points’ distance.</a:t>
            </a:r>
          </a:p>
          <a:p>
            <a:r>
              <a:rPr lang="en-US" altLang="ko-KR" dirty="0"/>
              <a:t>Without considering the size of clusters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Some cluster may contain too many points for daily travel.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47712B-5551-9441-E7C9-9C333C464477}"/>
              </a:ext>
            </a:extLst>
          </p:cNvPr>
          <p:cNvGrpSpPr/>
          <p:nvPr/>
        </p:nvGrpSpPr>
        <p:grpSpPr>
          <a:xfrm>
            <a:off x="1728974" y="4909774"/>
            <a:ext cx="2704482" cy="1426570"/>
            <a:chOff x="3023506" y="3075214"/>
            <a:chExt cx="5652407" cy="298155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80C88A9-E3EB-0CA5-E4DA-E5CBB204187F}"/>
                </a:ext>
              </a:extLst>
            </p:cNvPr>
            <p:cNvSpPr/>
            <p:nvPr/>
          </p:nvSpPr>
          <p:spPr>
            <a:xfrm>
              <a:off x="4030435" y="3080658"/>
              <a:ext cx="2122714" cy="212271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332342D-6611-189E-F1FC-9F1E388446E7}"/>
                </a:ext>
              </a:extLst>
            </p:cNvPr>
            <p:cNvSpPr/>
            <p:nvPr/>
          </p:nvSpPr>
          <p:spPr>
            <a:xfrm>
              <a:off x="6153149" y="4619852"/>
              <a:ext cx="1436914" cy="14369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4ECD47-B9F7-66EA-210E-58D81903DAB4}"/>
                </a:ext>
              </a:extLst>
            </p:cNvPr>
            <p:cNvSpPr/>
            <p:nvPr/>
          </p:nvSpPr>
          <p:spPr>
            <a:xfrm>
              <a:off x="4580164" y="3537858"/>
              <a:ext cx="250371" cy="250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1508D28-C74D-A4F8-564D-9FC858C487DE}"/>
                </a:ext>
              </a:extLst>
            </p:cNvPr>
            <p:cNvSpPr/>
            <p:nvPr/>
          </p:nvSpPr>
          <p:spPr>
            <a:xfrm>
              <a:off x="4874080" y="3864429"/>
              <a:ext cx="250371" cy="250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3BB85C9-5F47-A742-130C-869A4377ED39}"/>
                </a:ext>
              </a:extLst>
            </p:cNvPr>
            <p:cNvSpPr/>
            <p:nvPr/>
          </p:nvSpPr>
          <p:spPr>
            <a:xfrm>
              <a:off x="4329794" y="4142015"/>
              <a:ext cx="250371" cy="250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292A1F4-B7C1-93DE-79A3-F7324D53D69B}"/>
                </a:ext>
              </a:extLst>
            </p:cNvPr>
            <p:cNvSpPr/>
            <p:nvPr/>
          </p:nvSpPr>
          <p:spPr>
            <a:xfrm>
              <a:off x="5423809" y="3739243"/>
              <a:ext cx="250371" cy="250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705BF6C-A0D1-FCCF-D238-21DE68B39C2A}"/>
                </a:ext>
              </a:extLst>
            </p:cNvPr>
            <p:cNvSpPr/>
            <p:nvPr/>
          </p:nvSpPr>
          <p:spPr>
            <a:xfrm>
              <a:off x="4966606" y="4344194"/>
              <a:ext cx="250371" cy="250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4B1D830-6791-AF9E-C616-BA9E169FC1AD}"/>
                </a:ext>
              </a:extLst>
            </p:cNvPr>
            <p:cNvSpPr/>
            <p:nvPr/>
          </p:nvSpPr>
          <p:spPr>
            <a:xfrm>
              <a:off x="5516336" y="4283187"/>
              <a:ext cx="250371" cy="250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38E71FC-102F-A24F-C72D-AEF2F9A597F9}"/>
                </a:ext>
              </a:extLst>
            </p:cNvPr>
            <p:cNvSpPr/>
            <p:nvPr/>
          </p:nvSpPr>
          <p:spPr>
            <a:xfrm>
              <a:off x="4542061" y="4578905"/>
              <a:ext cx="250371" cy="250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E0B20E2-8FBD-8E00-2171-33106721AA7B}"/>
                </a:ext>
              </a:extLst>
            </p:cNvPr>
            <p:cNvSpPr/>
            <p:nvPr/>
          </p:nvSpPr>
          <p:spPr>
            <a:xfrm>
              <a:off x="5129893" y="3287487"/>
              <a:ext cx="250371" cy="250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1EBADD0-DF8A-60DC-4DCB-5B3A903444CB}"/>
                </a:ext>
              </a:extLst>
            </p:cNvPr>
            <p:cNvSpPr/>
            <p:nvPr/>
          </p:nvSpPr>
          <p:spPr>
            <a:xfrm>
              <a:off x="5244192" y="4765676"/>
              <a:ext cx="250371" cy="25037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C419D12-EA57-C4F3-494A-60BBC5BDDA63}"/>
                </a:ext>
              </a:extLst>
            </p:cNvPr>
            <p:cNvSpPr/>
            <p:nvPr/>
          </p:nvSpPr>
          <p:spPr>
            <a:xfrm>
              <a:off x="6574971" y="4985191"/>
              <a:ext cx="250371" cy="25037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36ED287-5FAD-A6B3-AFFE-A7A3A2C8E923}"/>
                </a:ext>
              </a:extLst>
            </p:cNvPr>
            <p:cNvSpPr/>
            <p:nvPr/>
          </p:nvSpPr>
          <p:spPr>
            <a:xfrm>
              <a:off x="6574970" y="5520978"/>
              <a:ext cx="250371" cy="25037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E49A5D6-B74E-5E16-9CA8-38A73A99E2FD}"/>
                </a:ext>
              </a:extLst>
            </p:cNvPr>
            <p:cNvSpPr/>
            <p:nvPr/>
          </p:nvSpPr>
          <p:spPr>
            <a:xfrm>
              <a:off x="6994070" y="5272594"/>
              <a:ext cx="250371" cy="25037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웃는 얼굴 27">
              <a:extLst>
                <a:ext uri="{FF2B5EF4-FFF2-40B4-BE49-F238E27FC236}">
                  <a16:creationId xmlns:a16="http://schemas.microsoft.com/office/drawing/2014/main" id="{AE11A41E-E4AB-7CC5-24E5-D58B43663AB1}"/>
                </a:ext>
              </a:extLst>
            </p:cNvPr>
            <p:cNvSpPr/>
            <p:nvPr/>
          </p:nvSpPr>
          <p:spPr>
            <a:xfrm>
              <a:off x="3023506" y="3075214"/>
              <a:ext cx="914400" cy="914400"/>
            </a:xfrm>
            <a:prstGeom prst="smileyFace">
              <a:avLst>
                <a:gd name="adj" fmla="val -465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웃는 얼굴 29">
              <a:extLst>
                <a:ext uri="{FF2B5EF4-FFF2-40B4-BE49-F238E27FC236}">
                  <a16:creationId xmlns:a16="http://schemas.microsoft.com/office/drawing/2014/main" id="{656CE86D-9B86-EBBF-36BE-7FEDC64A4596}"/>
                </a:ext>
              </a:extLst>
            </p:cNvPr>
            <p:cNvSpPr/>
            <p:nvPr/>
          </p:nvSpPr>
          <p:spPr>
            <a:xfrm>
              <a:off x="7761513" y="4881109"/>
              <a:ext cx="914400" cy="914400"/>
            </a:xfrm>
            <a:prstGeom prst="smileyFace">
              <a:avLst>
                <a:gd name="adj" fmla="val 4653"/>
              </a:avLst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AF5B6F0-6C9A-E0B5-1978-078D0E425EA1}"/>
              </a:ext>
            </a:extLst>
          </p:cNvPr>
          <p:cNvSpPr txBox="1"/>
          <p:nvPr/>
        </p:nvSpPr>
        <p:spPr>
          <a:xfrm>
            <a:off x="2791496" y="4582384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Day 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D9BA5C-8932-D10C-84A5-49176CC74454}"/>
              </a:ext>
            </a:extLst>
          </p:cNvPr>
          <p:cNvSpPr txBox="1"/>
          <p:nvPr/>
        </p:nvSpPr>
        <p:spPr>
          <a:xfrm>
            <a:off x="3617944" y="5336856"/>
            <a:ext cx="7922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Day 2</a:t>
            </a:r>
            <a:endParaRPr lang="ko-KR" altLang="en-US" dirty="0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5F5C1A57-C20C-8905-C7E4-540BE57F52CB}"/>
              </a:ext>
            </a:extLst>
          </p:cNvPr>
          <p:cNvSpPr txBox="1">
            <a:spLocks/>
          </p:cNvSpPr>
          <p:nvPr/>
        </p:nvSpPr>
        <p:spPr>
          <a:xfrm>
            <a:off x="6395472" y="1632707"/>
            <a:ext cx="49583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 overcome the limitation of the original paper, </a:t>
            </a:r>
          </a:p>
          <a:p>
            <a:pPr lvl="1"/>
            <a:r>
              <a:rPr lang="en-US" altLang="ko-KR" sz="2800" dirty="0"/>
              <a:t>We changed the clustering method from K-means clustering to GA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r>
              <a:rPr lang="en-US" altLang="ko-KR" dirty="0"/>
              <a:t>Fitness Function of GA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DE87E42-664C-109D-0C39-E48ED0106B32}"/>
              </a:ext>
            </a:extLst>
          </p:cNvPr>
          <p:cNvSpPr/>
          <p:nvPr/>
        </p:nvSpPr>
        <p:spPr>
          <a:xfrm>
            <a:off x="5805054" y="3429000"/>
            <a:ext cx="581891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0C31BB-1134-52B2-C288-6C39B1D9C998}"/>
                  </a:ext>
                </a:extLst>
              </p:cNvPr>
              <p:cNvSpPr txBox="1"/>
              <p:nvPr/>
            </p:nvSpPr>
            <p:spPr>
              <a:xfrm>
                <a:off x="6188070" y="5193771"/>
                <a:ext cx="61237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800" dirty="0">
                    <a:sym typeface="Wingdings" panose="05000000000000000000" pitchFamily="2" charset="2"/>
                  </a:rPr>
                  <a:t> Total Time of Travel 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  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ko-KR" altLang="en-US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ko-KR" sz="18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800" dirty="0">
                    <a:sym typeface="Wingdings" panose="05000000000000000000" pitchFamily="2" charset="2"/>
                  </a:rPr>
                  <a:t> Deviation between Travel Time Each Day</a:t>
                </a:r>
                <a:endParaRPr lang="ko-KR" altLang="en-US" sz="1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90C31BB-1134-52B2-C288-6C39B1D9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070" y="5193771"/>
                <a:ext cx="6123708" cy="646331"/>
              </a:xfrm>
              <a:prstGeom prst="rect">
                <a:avLst/>
              </a:prstGeom>
              <a:blipFill>
                <a:blip r:embed="rId2"/>
                <a:stretch>
                  <a:fillRect l="-597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76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9DB7C-B61F-36F4-D0E1-5D2F52F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Limitation of the Mid-Term PT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4C2E7-7731-4162-BCB5-93F13B45FF29}"/>
              </a:ext>
            </a:extLst>
          </p:cNvPr>
          <p:cNvSpPr txBox="1"/>
          <p:nvPr/>
        </p:nvSpPr>
        <p:spPr>
          <a:xfrm>
            <a:off x="0" y="6488668"/>
            <a:ext cx="11538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https://www.ejable.com/tech-corner/ai-machine-learning-and-deep-learning/k-means-clustering/</a:t>
            </a:r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8DD2C3BE-7C9E-86DA-C68A-36F6EB103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didn’t consider the stay time at the tourist attraction and only considered travel time, which is far from tour planning in reality.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3ED380-B916-248B-A037-A5A03217E5B0}"/>
              </a:ext>
            </a:extLst>
          </p:cNvPr>
          <p:cNvGrpSpPr/>
          <p:nvPr/>
        </p:nvGrpSpPr>
        <p:grpSpPr>
          <a:xfrm>
            <a:off x="4398760" y="3781132"/>
            <a:ext cx="551923" cy="551923"/>
            <a:chOff x="4155150" y="4115601"/>
            <a:chExt cx="551923" cy="551923"/>
          </a:xfrm>
        </p:grpSpPr>
        <p:sp>
          <p:nvSpPr>
            <p:cNvPr id="17" name="눈물 방울 16">
              <a:extLst>
                <a:ext uri="{FF2B5EF4-FFF2-40B4-BE49-F238E27FC236}">
                  <a16:creationId xmlns:a16="http://schemas.microsoft.com/office/drawing/2014/main" id="{B2E18A9E-1780-EA38-764B-B2EC0B602910}"/>
                </a:ext>
              </a:extLst>
            </p:cNvPr>
            <p:cNvSpPr/>
            <p:nvPr/>
          </p:nvSpPr>
          <p:spPr>
            <a:xfrm rot="8100000">
              <a:off x="4155150" y="4115601"/>
              <a:ext cx="551923" cy="551923"/>
            </a:xfrm>
            <a:prstGeom prst="teardrop">
              <a:avLst>
                <a:gd name="adj" fmla="val 136364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FD3A509-98D5-6197-6F8C-FECB18AA54F6}"/>
                </a:ext>
              </a:extLst>
            </p:cNvPr>
            <p:cNvSpPr/>
            <p:nvPr/>
          </p:nvSpPr>
          <p:spPr>
            <a:xfrm>
              <a:off x="4237147" y="4197598"/>
              <a:ext cx="387928" cy="3879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3C2926-B4D4-6135-5EE9-2B2362E221BC}"/>
              </a:ext>
            </a:extLst>
          </p:cNvPr>
          <p:cNvGrpSpPr/>
          <p:nvPr/>
        </p:nvGrpSpPr>
        <p:grpSpPr>
          <a:xfrm>
            <a:off x="3318106" y="5014187"/>
            <a:ext cx="551923" cy="551923"/>
            <a:chOff x="4155150" y="4115601"/>
            <a:chExt cx="551923" cy="551923"/>
          </a:xfrm>
        </p:grpSpPr>
        <p:sp>
          <p:nvSpPr>
            <p:cNvPr id="31" name="눈물 방울 30">
              <a:extLst>
                <a:ext uri="{FF2B5EF4-FFF2-40B4-BE49-F238E27FC236}">
                  <a16:creationId xmlns:a16="http://schemas.microsoft.com/office/drawing/2014/main" id="{D4DAC257-5EC2-4903-8DA2-41CFE393DA10}"/>
                </a:ext>
              </a:extLst>
            </p:cNvPr>
            <p:cNvSpPr/>
            <p:nvPr/>
          </p:nvSpPr>
          <p:spPr>
            <a:xfrm rot="8100000">
              <a:off x="4155150" y="4115601"/>
              <a:ext cx="551923" cy="551923"/>
            </a:xfrm>
            <a:prstGeom prst="teardrop">
              <a:avLst>
                <a:gd name="adj" fmla="val 136364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FB879A-34C9-8EE5-AB25-4962140BA72B}"/>
                </a:ext>
              </a:extLst>
            </p:cNvPr>
            <p:cNvSpPr/>
            <p:nvPr/>
          </p:nvSpPr>
          <p:spPr>
            <a:xfrm>
              <a:off x="4237147" y="4197598"/>
              <a:ext cx="387928" cy="3879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9E1E69E-7C78-9366-DA07-27659E3E0526}"/>
              </a:ext>
            </a:extLst>
          </p:cNvPr>
          <p:cNvGrpSpPr/>
          <p:nvPr/>
        </p:nvGrpSpPr>
        <p:grpSpPr>
          <a:xfrm>
            <a:off x="6939856" y="4145478"/>
            <a:ext cx="551923" cy="551923"/>
            <a:chOff x="4155150" y="4115601"/>
            <a:chExt cx="551923" cy="551923"/>
          </a:xfrm>
        </p:grpSpPr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0E6169EC-A6DE-A346-5DC4-5CB7F506014F}"/>
                </a:ext>
              </a:extLst>
            </p:cNvPr>
            <p:cNvSpPr/>
            <p:nvPr/>
          </p:nvSpPr>
          <p:spPr>
            <a:xfrm rot="8100000">
              <a:off x="4155150" y="4115601"/>
              <a:ext cx="551923" cy="551923"/>
            </a:xfrm>
            <a:prstGeom prst="teardrop">
              <a:avLst>
                <a:gd name="adj" fmla="val 136364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7256FB7-458D-9751-7ACA-BD5DD10902B8}"/>
                </a:ext>
              </a:extLst>
            </p:cNvPr>
            <p:cNvSpPr/>
            <p:nvPr/>
          </p:nvSpPr>
          <p:spPr>
            <a:xfrm>
              <a:off x="4237147" y="4197598"/>
              <a:ext cx="387928" cy="3879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F064C5-0F6C-40C5-58D5-CC3CA4AD80DD}"/>
              </a:ext>
            </a:extLst>
          </p:cNvPr>
          <p:cNvGrpSpPr/>
          <p:nvPr/>
        </p:nvGrpSpPr>
        <p:grpSpPr>
          <a:xfrm>
            <a:off x="8621463" y="4837630"/>
            <a:ext cx="551923" cy="551923"/>
            <a:chOff x="4155150" y="4115601"/>
            <a:chExt cx="551923" cy="551923"/>
          </a:xfrm>
        </p:grpSpPr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A98B2C92-10F8-FDAB-EACD-EA9FFDA2B1C8}"/>
                </a:ext>
              </a:extLst>
            </p:cNvPr>
            <p:cNvSpPr/>
            <p:nvPr/>
          </p:nvSpPr>
          <p:spPr>
            <a:xfrm rot="8100000">
              <a:off x="4155150" y="4115601"/>
              <a:ext cx="551923" cy="551923"/>
            </a:xfrm>
            <a:prstGeom prst="teardrop">
              <a:avLst>
                <a:gd name="adj" fmla="val 136364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0DABDB6-E434-9B6D-F633-817D65631728}"/>
                </a:ext>
              </a:extLst>
            </p:cNvPr>
            <p:cNvSpPr/>
            <p:nvPr/>
          </p:nvSpPr>
          <p:spPr>
            <a:xfrm>
              <a:off x="4237147" y="4197598"/>
              <a:ext cx="387928" cy="3879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7911458-42A1-D79B-5CC6-6AE15FDDF131}"/>
              </a:ext>
            </a:extLst>
          </p:cNvPr>
          <p:cNvCxnSpPr>
            <a:stCxn id="31" idx="7"/>
            <a:endCxn id="17" idx="7"/>
          </p:cNvCxnSpPr>
          <p:nvPr/>
        </p:nvCxnSpPr>
        <p:spPr>
          <a:xfrm flipV="1">
            <a:off x="3594068" y="4589280"/>
            <a:ext cx="1080654" cy="123305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B518B-E29C-5AB5-6A21-2253AC1F3F4C}"/>
              </a:ext>
            </a:extLst>
          </p:cNvPr>
          <p:cNvCxnSpPr>
            <a:cxnSpLocks/>
            <a:stCxn id="17" idx="7"/>
            <a:endCxn id="34" idx="7"/>
          </p:cNvCxnSpPr>
          <p:nvPr/>
        </p:nvCxnSpPr>
        <p:spPr>
          <a:xfrm>
            <a:off x="4674722" y="4589280"/>
            <a:ext cx="2541096" cy="36434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0F741C3-A6A6-D512-1414-DD2852D5364C}"/>
              </a:ext>
            </a:extLst>
          </p:cNvPr>
          <p:cNvCxnSpPr>
            <a:cxnSpLocks/>
            <a:stCxn id="34" idx="7"/>
            <a:endCxn id="37" idx="7"/>
          </p:cNvCxnSpPr>
          <p:nvPr/>
        </p:nvCxnSpPr>
        <p:spPr>
          <a:xfrm>
            <a:off x="7215818" y="4953626"/>
            <a:ext cx="1681607" cy="69215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8A9FD1C-8755-8F71-E1B6-CEBD7D14D53A}"/>
              </a:ext>
            </a:extLst>
          </p:cNvPr>
          <p:cNvCxnSpPr>
            <a:cxnSpLocks/>
            <a:stCxn id="37" idx="7"/>
            <a:endCxn id="31" idx="7"/>
          </p:cNvCxnSpPr>
          <p:nvPr/>
        </p:nvCxnSpPr>
        <p:spPr>
          <a:xfrm flipH="1">
            <a:off x="3594068" y="5645778"/>
            <a:ext cx="5303357" cy="17655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52D1824-D42B-8503-3E63-D295027907C8}"/>
              </a:ext>
            </a:extLst>
          </p:cNvPr>
          <p:cNvGrpSpPr/>
          <p:nvPr/>
        </p:nvGrpSpPr>
        <p:grpSpPr>
          <a:xfrm>
            <a:off x="2877047" y="4182711"/>
            <a:ext cx="457200" cy="789917"/>
            <a:chOff x="2877047" y="4182711"/>
            <a:chExt cx="457200" cy="78991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524885A-0072-7D33-92BF-7057B2368FD7}"/>
                </a:ext>
              </a:extLst>
            </p:cNvPr>
            <p:cNvGrpSpPr/>
            <p:nvPr/>
          </p:nvGrpSpPr>
          <p:grpSpPr>
            <a:xfrm>
              <a:off x="2877047" y="4515428"/>
              <a:ext cx="457200" cy="457200"/>
              <a:chOff x="1676400" y="3895714"/>
              <a:chExt cx="457200" cy="457200"/>
            </a:xfrm>
          </p:grpSpPr>
          <p:sp>
            <p:nvSpPr>
              <p:cNvPr id="50" name="순서도: 연결자 49">
                <a:extLst>
                  <a:ext uri="{FF2B5EF4-FFF2-40B4-BE49-F238E27FC236}">
                    <a16:creationId xmlns:a16="http://schemas.microsoft.com/office/drawing/2014/main" id="{279A79EC-8662-AEE6-95F7-81779F323F59}"/>
                  </a:ext>
                </a:extLst>
              </p:cNvPr>
              <p:cNvSpPr/>
              <p:nvPr/>
            </p:nvSpPr>
            <p:spPr>
              <a:xfrm>
                <a:off x="1676400" y="3895714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F42F954-9AC1-A0E5-57BB-10F7C0A4F46C}"/>
                  </a:ext>
                </a:extLst>
              </p:cNvPr>
              <p:cNvGrpSpPr/>
              <p:nvPr/>
            </p:nvGrpSpPr>
            <p:grpSpPr>
              <a:xfrm>
                <a:off x="1900610" y="3951570"/>
                <a:ext cx="140400" cy="328062"/>
                <a:chOff x="2657731" y="3699409"/>
                <a:chExt cx="159327" cy="372287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8493DD67-9BF4-8B3D-B53C-1F49C9AC6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731" y="3699409"/>
                  <a:ext cx="6927" cy="2198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1318F2DA-D263-5729-90DE-41F0BCF33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731" y="3895714"/>
                  <a:ext cx="159327" cy="1759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945436-2F17-C871-4658-F8E6CBE6B7AE}"/>
                </a:ext>
              </a:extLst>
            </p:cNvPr>
            <p:cNvSpPr txBox="1"/>
            <p:nvPr/>
          </p:nvSpPr>
          <p:spPr>
            <a:xfrm>
              <a:off x="2965699" y="418271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8BF7A3F-5C15-418B-7A8E-7E1269C37AA5}"/>
              </a:ext>
            </a:extLst>
          </p:cNvPr>
          <p:cNvGrpSpPr/>
          <p:nvPr/>
        </p:nvGrpSpPr>
        <p:grpSpPr>
          <a:xfrm>
            <a:off x="3984336" y="2975060"/>
            <a:ext cx="457200" cy="789917"/>
            <a:chOff x="2877047" y="4182711"/>
            <a:chExt cx="457200" cy="78991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14FF740-04CF-E9D3-6757-828613132C0F}"/>
                </a:ext>
              </a:extLst>
            </p:cNvPr>
            <p:cNvGrpSpPr/>
            <p:nvPr/>
          </p:nvGrpSpPr>
          <p:grpSpPr>
            <a:xfrm>
              <a:off x="2877047" y="4515428"/>
              <a:ext cx="457200" cy="457200"/>
              <a:chOff x="1676400" y="3895714"/>
              <a:chExt cx="457200" cy="457200"/>
            </a:xfrm>
          </p:grpSpPr>
          <p:sp>
            <p:nvSpPr>
              <p:cNvPr id="78" name="순서도: 연결자 77">
                <a:extLst>
                  <a:ext uri="{FF2B5EF4-FFF2-40B4-BE49-F238E27FC236}">
                    <a16:creationId xmlns:a16="http://schemas.microsoft.com/office/drawing/2014/main" id="{57C69B46-379A-87CF-5BE4-B64EB92B8737}"/>
                  </a:ext>
                </a:extLst>
              </p:cNvPr>
              <p:cNvSpPr/>
              <p:nvPr/>
            </p:nvSpPr>
            <p:spPr>
              <a:xfrm>
                <a:off x="1676400" y="3895714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67C7EDD6-5958-7E50-7CF8-4A37F649A756}"/>
                  </a:ext>
                </a:extLst>
              </p:cNvPr>
              <p:cNvGrpSpPr/>
              <p:nvPr/>
            </p:nvGrpSpPr>
            <p:grpSpPr>
              <a:xfrm>
                <a:off x="1900610" y="3951570"/>
                <a:ext cx="140400" cy="328062"/>
                <a:chOff x="2657731" y="3699409"/>
                <a:chExt cx="159327" cy="372287"/>
              </a:xfrm>
            </p:grpSpPr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8C152E00-56F5-4D6A-F207-FF3D56D97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731" y="3699409"/>
                  <a:ext cx="6927" cy="2198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A9AB454E-DB55-4A8E-C7A5-6853451B9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731" y="3895714"/>
                  <a:ext cx="159327" cy="1759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4077649-5FE3-EC0E-0A03-734F122C69CB}"/>
                </a:ext>
              </a:extLst>
            </p:cNvPr>
            <p:cNvSpPr txBox="1"/>
            <p:nvPr/>
          </p:nvSpPr>
          <p:spPr>
            <a:xfrm>
              <a:off x="2965699" y="418271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66E60A8-7BA6-A34D-66CB-D1DFF5918BD8}"/>
              </a:ext>
            </a:extLst>
          </p:cNvPr>
          <p:cNvGrpSpPr/>
          <p:nvPr/>
        </p:nvGrpSpPr>
        <p:grpSpPr>
          <a:xfrm>
            <a:off x="6473816" y="3401007"/>
            <a:ext cx="457200" cy="789917"/>
            <a:chOff x="2877047" y="4182711"/>
            <a:chExt cx="457200" cy="789917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1E5F788-841B-0D87-109A-A504385A2BBE}"/>
                </a:ext>
              </a:extLst>
            </p:cNvPr>
            <p:cNvGrpSpPr/>
            <p:nvPr/>
          </p:nvGrpSpPr>
          <p:grpSpPr>
            <a:xfrm>
              <a:off x="2877047" y="4515428"/>
              <a:ext cx="457200" cy="457200"/>
              <a:chOff x="1676400" y="3895714"/>
              <a:chExt cx="457200" cy="457200"/>
            </a:xfrm>
          </p:grpSpPr>
          <p:sp>
            <p:nvSpPr>
              <p:cNvPr id="85" name="순서도: 연결자 84">
                <a:extLst>
                  <a:ext uri="{FF2B5EF4-FFF2-40B4-BE49-F238E27FC236}">
                    <a16:creationId xmlns:a16="http://schemas.microsoft.com/office/drawing/2014/main" id="{5C103C97-9767-17DA-7997-0E1F64013A22}"/>
                  </a:ext>
                </a:extLst>
              </p:cNvPr>
              <p:cNvSpPr/>
              <p:nvPr/>
            </p:nvSpPr>
            <p:spPr>
              <a:xfrm>
                <a:off x="1676400" y="3895714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B30ED715-6846-3A29-BB3D-A274E511B10D}"/>
                  </a:ext>
                </a:extLst>
              </p:cNvPr>
              <p:cNvGrpSpPr/>
              <p:nvPr/>
            </p:nvGrpSpPr>
            <p:grpSpPr>
              <a:xfrm>
                <a:off x="1900610" y="3951570"/>
                <a:ext cx="140400" cy="328062"/>
                <a:chOff x="2657731" y="3699409"/>
                <a:chExt cx="159327" cy="372287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9D3E95BB-0998-DC79-E4E0-5021D4C69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731" y="3699409"/>
                  <a:ext cx="6927" cy="2198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7C821733-FAFE-93F5-0A7F-668670D76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731" y="3895714"/>
                  <a:ext cx="159327" cy="1759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E019CC-F2AB-4DCD-EB07-FF6AD46C1A43}"/>
                </a:ext>
              </a:extLst>
            </p:cNvPr>
            <p:cNvSpPr txBox="1"/>
            <p:nvPr/>
          </p:nvSpPr>
          <p:spPr>
            <a:xfrm>
              <a:off x="2965699" y="418271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1BF357CC-00A3-8F3F-FC34-6EEEAB4D386D}"/>
              </a:ext>
            </a:extLst>
          </p:cNvPr>
          <p:cNvGrpSpPr/>
          <p:nvPr/>
        </p:nvGrpSpPr>
        <p:grpSpPr>
          <a:xfrm>
            <a:off x="8181939" y="4092750"/>
            <a:ext cx="457200" cy="789917"/>
            <a:chOff x="2877047" y="4182711"/>
            <a:chExt cx="457200" cy="789917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3032495-7344-157B-5A7E-E9B760E6A879}"/>
                </a:ext>
              </a:extLst>
            </p:cNvPr>
            <p:cNvGrpSpPr/>
            <p:nvPr/>
          </p:nvGrpSpPr>
          <p:grpSpPr>
            <a:xfrm>
              <a:off x="2877047" y="4515428"/>
              <a:ext cx="457200" cy="457200"/>
              <a:chOff x="1676400" y="3895714"/>
              <a:chExt cx="457200" cy="457200"/>
            </a:xfrm>
          </p:grpSpPr>
          <p:sp>
            <p:nvSpPr>
              <p:cNvPr id="92" name="순서도: 연결자 91">
                <a:extLst>
                  <a:ext uri="{FF2B5EF4-FFF2-40B4-BE49-F238E27FC236}">
                    <a16:creationId xmlns:a16="http://schemas.microsoft.com/office/drawing/2014/main" id="{8A39489C-5210-64FB-6DE2-C427098C070F}"/>
                  </a:ext>
                </a:extLst>
              </p:cNvPr>
              <p:cNvSpPr/>
              <p:nvPr/>
            </p:nvSpPr>
            <p:spPr>
              <a:xfrm>
                <a:off x="1676400" y="3895714"/>
                <a:ext cx="457200" cy="457200"/>
              </a:xfrm>
              <a:prstGeom prst="flowChartConnector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82B06954-E64A-11D8-3D97-34C009C23870}"/>
                  </a:ext>
                </a:extLst>
              </p:cNvPr>
              <p:cNvGrpSpPr/>
              <p:nvPr/>
            </p:nvGrpSpPr>
            <p:grpSpPr>
              <a:xfrm>
                <a:off x="1900610" y="3951570"/>
                <a:ext cx="140400" cy="328062"/>
                <a:chOff x="2657731" y="3699409"/>
                <a:chExt cx="159327" cy="372287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FB038D49-5607-23BF-283A-F5F261745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731" y="3699409"/>
                  <a:ext cx="6927" cy="2198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2EA6C0AE-9BFC-06E7-2528-4D0AA55B89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7731" y="3895714"/>
                  <a:ext cx="159327" cy="1759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822787-2F33-84AF-E7C1-7D3DEC16973A}"/>
                </a:ext>
              </a:extLst>
            </p:cNvPr>
            <p:cNvSpPr txBox="1"/>
            <p:nvPr/>
          </p:nvSpPr>
          <p:spPr>
            <a:xfrm>
              <a:off x="2965699" y="418271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?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858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24650-A4CA-5661-9112-CACF4E59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Extension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5F60636-A97D-33A0-AB6B-06E758E43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6600" cy="4351338"/>
              </a:xfrm>
            </p:spPr>
            <p:txBody>
              <a:bodyPr/>
              <a:lstStyle/>
              <a:p>
                <a:r>
                  <a:rPr lang="en-US" altLang="ko-KR" dirty="0"/>
                  <a:t>We tried to find out the optimal value of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To overcome the limitation of the mid-term presentation, </a:t>
                </a:r>
              </a:p>
              <a:p>
                <a:pPr lvl="1"/>
                <a:r>
                  <a:rPr lang="en-US" altLang="ko-KR" sz="2800" dirty="0"/>
                  <a:t>We added the stay time at each tourist attractions when </a:t>
                </a:r>
              </a:p>
              <a:p>
                <a:pPr marL="457200" lvl="1" indent="0">
                  <a:buNone/>
                </a:pPr>
                <a:r>
                  <a:rPr lang="en-US" altLang="ko-KR" sz="2800" dirty="0"/>
                  <a:t>  we calculate the total time of travel of a day.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Fitness Function of GA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800" dirty="0">
                    <a:sym typeface="Wingdings" panose="05000000000000000000" pitchFamily="2" charset="2"/>
                  </a:rPr>
                  <a:t> Total Time of Travel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18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ko-KR" altLang="en-US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ko-KR" sz="18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1800" dirty="0">
                    <a:sym typeface="Wingdings" panose="05000000000000000000" pitchFamily="2" charset="2"/>
                  </a:rPr>
                  <a:t> Deviation between Travel Time Each Day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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 Total Time of Travel = Travel Time between Tourist Attractions + Stay Time at Tourist Attractions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5F60636-A97D-33A0-AB6B-06E758E43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6600" cy="4351338"/>
              </a:xfrm>
              <a:blipFill>
                <a:blip r:embed="rId2"/>
                <a:stretch>
                  <a:fillRect l="-1175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12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3B379-9578-1A56-80CA-FB0DA199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Methodology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998D03-91D9-8A90-BA57-0146064A88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ko-KR" dirty="0"/>
                  <a:t>Make the initial solution for GA by assigning travel sites to random clusters(days).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ko-KR" dirty="0"/>
                  <a:t>Set the fitness function as below:</a:t>
                </a:r>
              </a:p>
              <a:p>
                <a:pPr marL="457200" lvl="1" indent="0">
                  <a:buNone/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2000" dirty="0">
                    <a:sym typeface="Wingdings" panose="05000000000000000000" pitchFamily="2" charset="2"/>
                  </a:rPr>
                  <a:t> Total Time of Travel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ko-KR" alt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ko-KR" sz="20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</m:oMath>
                </a14:m>
                <a:r>
                  <a:rPr lang="en-US" altLang="ko-KR" sz="2000" dirty="0">
                    <a:sym typeface="Wingdings" panose="05000000000000000000" pitchFamily="2" charset="2"/>
                  </a:rPr>
                  <a:t> Deviation between Travel Time Each Day</a:t>
                </a:r>
              </a:p>
              <a:p>
                <a:pPr marL="457200" lvl="1" indent="0">
                  <a:buNone/>
                </a:pPr>
                <a:r>
                  <a:rPr lang="en-US" altLang="ko-KR" sz="2000" dirty="0"/>
                  <a:t>	(Time to travel each cluster is calculated with OR-Tools by solving the TSP)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ko-KR" dirty="0"/>
                  <a:t>With the fitness function, run GA to find the best cluster combination (which day to visit each sites).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ko-KR" dirty="0"/>
                  <a:t>Print the result with the travel time of each days.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998D03-91D9-8A90-BA57-0146064A8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20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0678F-3576-AD0C-FB07-E6CC35B5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Data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078A570-040C-8514-850A-D01AB8060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825625"/>
            <a:ext cx="6248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Longitude and Latitude of 34 Tourist Attractions (via Google Map)</a:t>
            </a:r>
          </a:p>
          <a:p>
            <a:r>
              <a:rPr lang="en-US" altLang="ko-KR" dirty="0"/>
              <a:t>Time Duration by Public Transportation between 34 Tourist Attractions (via Google Map)</a:t>
            </a:r>
          </a:p>
          <a:p>
            <a:r>
              <a:rPr lang="en-US" altLang="ko-KR" dirty="0"/>
              <a:t>List of Attractions</a:t>
            </a:r>
          </a:p>
          <a:p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Bukchon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Hanok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Village',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Namsan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Seoul Tower', 'Gyeongbokgung Palace', '63 Square',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Changdeokgung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Palace',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Changgyeonggung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Palace', 'National Museum of Korea', 'Culture Station Seoul 284', 'War Memorial of Korea', 'Yongsan Family Park', 'Seoul Plaza',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Seodaemun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Prison History Museum', 'Gwanghwamun Square',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Bosingak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Belfry',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Heunginjimun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Gate',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Deoksugung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Palace',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Samcheong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-dong Alley',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Bangi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-dong 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Baekje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Tombs',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Myeongdong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Cathedral',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Hwangudan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Altar', 'The Blue House', 'National Assembly Building', 'National Library of Korea',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Bukak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Skyway Octagonal Pavilion',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Banpo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Bridge Night View', 'Lotte World Tower',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Sungnyemun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Gate',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Seoullo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7017',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Deoksugung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Stonewall Walkway', 'Dongdaemun Design Plaza (DDP)', 'Starfield Library',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Namdaemun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Market Tourist Information Center', '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Ikseon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-dong </a:t>
            </a:r>
            <a:r>
              <a:rPr lang="en-US" altLang="ko-KR" sz="14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Hanok</a:t>
            </a:r>
            <a:r>
              <a:rPr lang="en-US" altLang="ko-KR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Street'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C6F599-D7D6-C469-B875-B15471D3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7" y="1918434"/>
            <a:ext cx="2095154" cy="3621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E98DB2-BFEF-08A2-1C7C-598EC3582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96" y="2744896"/>
            <a:ext cx="3113356" cy="22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1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C9918-B842-E7EF-C9DA-CFBF2CDA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Newly Added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D04C07-7614-DB29-643B-85590FE1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7836" cy="4351338"/>
          </a:xfrm>
        </p:spPr>
        <p:txBody>
          <a:bodyPr/>
          <a:lstStyle/>
          <a:p>
            <a:r>
              <a:rPr lang="en-US" altLang="ko-KR" dirty="0"/>
              <a:t>SK Open API </a:t>
            </a:r>
            <a:r>
              <a:rPr lang="en-US" altLang="ko-KR" dirty="0" err="1"/>
              <a:t>Geovision</a:t>
            </a:r>
            <a:r>
              <a:rPr lang="en-US" altLang="ko-KR" dirty="0"/>
              <a:t> Puzzle Data</a:t>
            </a:r>
          </a:p>
          <a:p>
            <a:pPr lvl="1"/>
            <a:r>
              <a:rPr lang="en-US" altLang="ko-KR" dirty="0"/>
              <a:t>Stay time at every tourist attractions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Administrative Standard Code Management System</a:t>
            </a:r>
          </a:p>
          <a:p>
            <a:pPr lvl="1"/>
            <a:r>
              <a:rPr lang="en-US" altLang="ko-KR" dirty="0"/>
              <a:t>Statutory Neighborhood Code</a:t>
            </a:r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CF7B1-71A2-87EC-48C2-B735AA6A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829" y="1501548"/>
            <a:ext cx="3784444" cy="49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3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1356</Words>
  <Application>Microsoft Macintosh PowerPoint</Application>
  <PresentationFormat>와이드스크린</PresentationFormat>
  <Paragraphs>143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Söhne</vt:lpstr>
      <vt:lpstr>Arial</vt:lpstr>
      <vt:lpstr>Cambria Math</vt:lpstr>
      <vt:lpstr>Roboto</vt:lpstr>
      <vt:lpstr>Wingdings</vt:lpstr>
      <vt:lpstr>Office 테마</vt:lpstr>
      <vt:lpstr>Travel Route Planner using GA and solving TSP</vt:lpstr>
      <vt:lpstr>Contents</vt:lpstr>
      <vt:lpstr>Contribution of the Source Paper</vt:lpstr>
      <vt:lpstr>Contribution of the Mid-Term PT</vt:lpstr>
      <vt:lpstr>Limitation of the Mid-Term PT</vt:lpstr>
      <vt:lpstr>Extension</vt:lpstr>
      <vt:lpstr>Methodology</vt:lpstr>
      <vt:lpstr>Data</vt:lpstr>
      <vt:lpstr>Newly Added Data</vt:lpstr>
      <vt:lpstr>Result Comparison with Mid-Term PT</vt:lpstr>
      <vt:lpstr>Result Comparison with Mid-Term PT</vt:lpstr>
      <vt:lpstr>Result Comparison with Paper</vt:lpstr>
      <vt:lpstr>Hyperparameter Tuning</vt:lpstr>
      <vt:lpstr>Hyperparameter Tuning</vt:lpstr>
      <vt:lpstr>Conclusion</vt:lpstr>
      <vt:lpstr>Limitation and Future Work</vt:lpstr>
      <vt:lpstr>Reference</vt:lpstr>
      <vt:lpstr>Appendix 1 – Original paper code</vt:lpstr>
      <vt:lpstr>Appendix 2 – Proposed code (GA)</vt:lpstr>
      <vt:lpstr>Appendix 2 – Proposed code (GA)</vt:lpstr>
      <vt:lpstr>Appendix 3 – Proposed code (Alpha fitting)</vt:lpstr>
      <vt:lpstr>Appendix 3 – Proposed code (Alpha fitting)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Planner using GA and TSP</dc:title>
  <dc:creator>현동 김</dc:creator>
  <cp:lastModifiedBy>강태준</cp:lastModifiedBy>
  <cp:revision>12</cp:revision>
  <dcterms:created xsi:type="dcterms:W3CDTF">2024-04-10T08:24:46Z</dcterms:created>
  <dcterms:modified xsi:type="dcterms:W3CDTF">2024-06-05T08:46:58Z</dcterms:modified>
</cp:coreProperties>
</file>